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62" r:id="rId4"/>
    <p:sldId id="263" r:id="rId5"/>
    <p:sldId id="261" r:id="rId6"/>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3" autoAdjust="0"/>
  </p:normalViewPr>
  <p:slideViewPr>
    <p:cSldViewPr>
      <p:cViewPr varScale="1">
        <p:scale>
          <a:sx n="77" d="100"/>
          <a:sy n="77" d="100"/>
        </p:scale>
        <p:origin x="-1512"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C949AB7F-8691-4E01-A337-045198DE5A41}" type="datetimeFigureOut">
              <a:rPr lang="en-US" smtClean="0"/>
              <a:pPr/>
              <a:t>7/1/2016</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D7E217B9-CFAA-4947-B408-B6DAE80C31A2}" type="slidenum">
              <a:rPr lang="en-US" smtClean="0"/>
              <a:pPr/>
              <a:t>‹#›</a:t>
            </a:fld>
            <a:endParaRPr lang="en-US"/>
          </a:p>
        </p:txBody>
      </p:sp>
    </p:spTree>
    <p:extLst>
      <p:ext uri="{BB962C8B-B14F-4D97-AF65-F5344CB8AC3E}">
        <p14:creationId xmlns:p14="http://schemas.microsoft.com/office/powerpoint/2010/main" val="2992751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gold font color is red:173, green:175</a:t>
            </a:r>
            <a:r>
              <a:rPr lang="en-US" smtClean="0"/>
              <a:t>, blue:78</a:t>
            </a:r>
            <a:endParaRPr lang="en-US" dirty="0"/>
          </a:p>
        </p:txBody>
      </p:sp>
      <p:sp>
        <p:nvSpPr>
          <p:cNvPr id="4" name="Slide Number Placeholder 3"/>
          <p:cNvSpPr>
            <a:spLocks noGrp="1"/>
          </p:cNvSpPr>
          <p:nvPr>
            <p:ph type="sldNum" sz="quarter" idx="10"/>
          </p:nvPr>
        </p:nvSpPr>
        <p:spPr/>
        <p:txBody>
          <a:bodyPr/>
          <a:lstStyle/>
          <a:p>
            <a:fld id="{D7E217B9-CFAA-4947-B408-B6DAE80C31A2}" type="slidenum">
              <a:rPr lang="en-US" smtClean="0"/>
              <a:pPr/>
              <a:t>1</a:t>
            </a:fld>
            <a:endParaRPr lang="en-US"/>
          </a:p>
        </p:txBody>
      </p:sp>
    </p:spTree>
    <p:extLst>
      <p:ext uri="{BB962C8B-B14F-4D97-AF65-F5344CB8AC3E}">
        <p14:creationId xmlns:p14="http://schemas.microsoft.com/office/powerpoint/2010/main" val="3982825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0C066D-D060-4B1F-9D3E-AC8E61443550}"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890FB-1F96-4840-9906-ABD7C23307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0C066D-D060-4B1F-9D3E-AC8E61443550}"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890FB-1F96-4840-9906-ABD7C23307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0C066D-D060-4B1F-9D3E-AC8E61443550}"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890FB-1F96-4840-9906-ABD7C23307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0C066D-D060-4B1F-9D3E-AC8E61443550}"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890FB-1F96-4840-9906-ABD7C23307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0C066D-D060-4B1F-9D3E-AC8E61443550}"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890FB-1F96-4840-9906-ABD7C23307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0C066D-D060-4B1F-9D3E-AC8E61443550}"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890FB-1F96-4840-9906-ABD7C23307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0C066D-D060-4B1F-9D3E-AC8E61443550}" type="datetimeFigureOut">
              <a:rPr lang="en-US" smtClean="0"/>
              <a:pPr/>
              <a:t>7/1/2016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890FB-1F96-4840-9906-ABD7C23307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0C066D-D060-4B1F-9D3E-AC8E61443550}" type="datetimeFigureOut">
              <a:rPr lang="en-US" smtClean="0"/>
              <a:pPr/>
              <a:t>7/1/2016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D890FB-1F96-4840-9906-ABD7C23307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C066D-D060-4B1F-9D3E-AC8E61443550}" type="datetimeFigureOut">
              <a:rPr lang="en-US" smtClean="0"/>
              <a:pPr/>
              <a:t>7/1/2016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D890FB-1F96-4840-9906-ABD7C23307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C066D-D060-4B1F-9D3E-AC8E61443550}"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890FB-1F96-4840-9906-ABD7C23307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C066D-D060-4B1F-9D3E-AC8E61443550}"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890FB-1F96-4840-9906-ABD7C23307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40C066D-D060-4B1F-9D3E-AC8E61443550}" type="datetimeFigureOut">
              <a:rPr lang="en-US" smtClean="0"/>
              <a:pPr/>
              <a:t>7/1/2016</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BD890FB-1F96-4840-9906-ABD7C23307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39" t="30202" r="10433" b="11543"/>
          <a:stretch/>
        </p:blipFill>
        <p:spPr bwMode="auto">
          <a:xfrm>
            <a:off x="-19048" y="4781581"/>
            <a:ext cx="3305038" cy="2381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0" y="884314"/>
            <a:ext cx="1295400" cy="7158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6"/>
          <p:cNvSpPr txBox="1">
            <a:spLocks noChangeArrowheads="1"/>
          </p:cNvSpPr>
          <p:nvPr/>
        </p:nvSpPr>
        <p:spPr bwMode="auto">
          <a:xfrm>
            <a:off x="-19049" y="7315200"/>
            <a:ext cx="6629397" cy="1143000"/>
          </a:xfrm>
          <a:prstGeom prst="rect">
            <a:avLst/>
          </a:prstGeom>
          <a:solidFill>
            <a:srgbClr val="000000"/>
          </a:solidFill>
          <a:ln w="9525">
            <a:noFill/>
            <a:miter lim="800000"/>
            <a:headEnd/>
            <a:tailEnd/>
          </a:ln>
        </p:spPr>
        <p:txBody>
          <a:bodyPr/>
          <a:lstStyle/>
          <a:p>
            <a:pPr>
              <a:spcAft>
                <a:spcPts val="1000"/>
              </a:spcAft>
            </a:pPr>
            <a:endParaRPr lang="en-US" sz="1200" dirty="0">
              <a:latin typeface="Times New Roman" pitchFamily="18" charset="0"/>
              <a:cs typeface="Arial" charset="0"/>
            </a:endParaRPr>
          </a:p>
          <a:p>
            <a:pPr>
              <a:spcAft>
                <a:spcPts val="1000"/>
              </a:spcAft>
            </a:pPr>
            <a:endParaRPr lang="en-US" sz="1200" dirty="0">
              <a:latin typeface="Times New Roman" pitchFamily="18" charset="0"/>
              <a:cs typeface="Arial" charset="0"/>
            </a:endParaRPr>
          </a:p>
          <a:p>
            <a:endParaRPr lang="en-US" dirty="0">
              <a:cs typeface="Arial" charset="0"/>
            </a:endParaRPr>
          </a:p>
        </p:txBody>
      </p:sp>
      <p:sp>
        <p:nvSpPr>
          <p:cNvPr id="6" name="TextBox 5"/>
          <p:cNvSpPr txBox="1"/>
          <p:nvPr/>
        </p:nvSpPr>
        <p:spPr>
          <a:xfrm>
            <a:off x="2648360" y="943817"/>
            <a:ext cx="3885790" cy="461665"/>
          </a:xfrm>
          <a:prstGeom prst="rect">
            <a:avLst/>
          </a:prstGeom>
          <a:noFill/>
        </p:spPr>
        <p:txBody>
          <a:bodyPr wrap="square" rtlCol="0">
            <a:spAutoFit/>
          </a:bodyPr>
          <a:lstStyle/>
          <a:p>
            <a:pPr algn="ctr"/>
            <a:r>
              <a:rPr lang="en-US" sz="2400" b="1" dirty="0" smtClean="0"/>
              <a:t>Commercial Land</a:t>
            </a:r>
            <a:endParaRPr lang="en-US" sz="2400" b="1" dirty="0"/>
          </a:p>
        </p:txBody>
      </p:sp>
      <p:sp>
        <p:nvSpPr>
          <p:cNvPr id="7" name="TextBox 6"/>
          <p:cNvSpPr txBox="1"/>
          <p:nvPr/>
        </p:nvSpPr>
        <p:spPr>
          <a:xfrm>
            <a:off x="76200" y="1603612"/>
            <a:ext cx="5181600" cy="338554"/>
          </a:xfrm>
          <a:prstGeom prst="rect">
            <a:avLst/>
          </a:prstGeom>
          <a:noFill/>
        </p:spPr>
        <p:txBody>
          <a:bodyPr wrap="square" rtlCol="0">
            <a:spAutoFit/>
          </a:bodyPr>
          <a:lstStyle/>
          <a:p>
            <a:r>
              <a:rPr lang="en-US" sz="1600" dirty="0" smtClean="0"/>
              <a:t>44001 Rolling Hill Rd, Callahan, Florida 32011</a:t>
            </a:r>
            <a:endParaRPr lang="en-US" sz="1600" dirty="0"/>
          </a:p>
        </p:txBody>
      </p:sp>
      <p:sp>
        <p:nvSpPr>
          <p:cNvPr id="8" name="TextBox 7"/>
          <p:cNvSpPr txBox="1"/>
          <p:nvPr/>
        </p:nvSpPr>
        <p:spPr>
          <a:xfrm>
            <a:off x="0" y="8458202"/>
            <a:ext cx="6477000" cy="461665"/>
          </a:xfrm>
          <a:prstGeom prst="rect">
            <a:avLst/>
          </a:prstGeom>
          <a:noFill/>
        </p:spPr>
        <p:txBody>
          <a:bodyPr wrap="square" rtlCol="0">
            <a:spAutoFit/>
          </a:bodyPr>
          <a:lstStyle/>
          <a:p>
            <a:r>
              <a:rPr lang="en-US" sz="800" dirty="0" smtClean="0"/>
              <a:t>Although all information furnished regarding for sale, rental or financing is from sources deemed reliable, such information has not been verified and no express representation is made nor is any to be implied as to the accuracy thereof and is submitted subject to errors, omissions, changes of price,  rental or other conditions, prior to assignment, of contract, sale, lease or financing or withdrawal without notice.</a:t>
            </a:r>
            <a:endParaRPr lang="en-US" sz="800" dirty="0"/>
          </a:p>
        </p:txBody>
      </p:sp>
      <p:sp>
        <p:nvSpPr>
          <p:cNvPr id="9" name="Rectangle 8"/>
          <p:cNvSpPr/>
          <p:nvPr/>
        </p:nvSpPr>
        <p:spPr>
          <a:xfrm rot="16200000">
            <a:off x="2552700" y="4838700"/>
            <a:ext cx="83058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8915400"/>
            <a:ext cx="66294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0" y="838200"/>
            <a:ext cx="6534150" cy="8077200"/>
          </a:xfrm>
          <a:custGeom>
            <a:avLst/>
            <a:gdLst>
              <a:gd name="connsiteX0" fmla="*/ 6534150 w 6534150"/>
              <a:gd name="connsiteY0" fmla="*/ 0 h 8077200"/>
              <a:gd name="connsiteX1" fmla="*/ 6534150 w 6534150"/>
              <a:gd name="connsiteY1" fmla="*/ 8077200 h 8077200"/>
              <a:gd name="connsiteX2" fmla="*/ 0 w 6534150"/>
              <a:gd name="connsiteY2" fmla="*/ 8077200 h 8077200"/>
              <a:gd name="connsiteX3" fmla="*/ 0 w 6534150"/>
              <a:gd name="connsiteY3" fmla="*/ 8077200 h 8077200"/>
            </a:gdLst>
            <a:ahLst/>
            <a:cxnLst>
              <a:cxn ang="0">
                <a:pos x="connsiteX0" y="connsiteY0"/>
              </a:cxn>
              <a:cxn ang="0">
                <a:pos x="connsiteX1" y="connsiteY1"/>
              </a:cxn>
              <a:cxn ang="0">
                <a:pos x="connsiteX2" y="connsiteY2"/>
              </a:cxn>
              <a:cxn ang="0">
                <a:pos x="connsiteX3" y="connsiteY3"/>
              </a:cxn>
            </a:cxnLst>
            <a:rect l="l" t="t" r="r" b="b"/>
            <a:pathLst>
              <a:path w="6534150" h="8077200">
                <a:moveTo>
                  <a:pt x="6534150" y="0"/>
                </a:moveTo>
                <a:lnTo>
                  <a:pt x="6534150" y="8077200"/>
                </a:lnTo>
                <a:lnTo>
                  <a:pt x="0" y="8077200"/>
                </a:lnTo>
                <a:lnTo>
                  <a:pt x="0" y="8077200"/>
                </a:lnTo>
              </a:path>
            </a:pathLst>
          </a:custGeom>
          <a:ln w="63500">
            <a:solidFill>
              <a:srgbClr val="ADAF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Picture 11"/>
          <p:cNvPicPr/>
          <p:nvPr/>
        </p:nvPicPr>
        <p:blipFill>
          <a:blip r:embed="rId4" cstate="print"/>
          <a:srcRect/>
          <a:stretch>
            <a:fillRect/>
          </a:stretch>
        </p:blipFill>
        <p:spPr bwMode="auto">
          <a:xfrm>
            <a:off x="0" y="0"/>
            <a:ext cx="6858000" cy="838200"/>
          </a:xfrm>
          <a:prstGeom prst="rect">
            <a:avLst/>
          </a:prstGeom>
          <a:noFill/>
          <a:ln w="9525">
            <a:noFill/>
            <a:miter lim="800000"/>
            <a:headEnd/>
            <a:tailEnd/>
          </a:ln>
        </p:spPr>
      </p:pic>
      <p:cxnSp>
        <p:nvCxnSpPr>
          <p:cNvPr id="13" name="AutoShape 4"/>
          <p:cNvCxnSpPr>
            <a:cxnSpLocks noChangeShapeType="1"/>
          </p:cNvCxnSpPr>
          <p:nvPr/>
        </p:nvCxnSpPr>
        <p:spPr bwMode="auto">
          <a:xfrm>
            <a:off x="0" y="838202"/>
            <a:ext cx="6858000" cy="1588"/>
          </a:xfrm>
          <a:prstGeom prst="straightConnector1">
            <a:avLst/>
          </a:prstGeom>
          <a:noFill/>
          <a:ln w="63500">
            <a:solidFill>
              <a:srgbClr val="ADAF4E"/>
            </a:solidFill>
            <a:round/>
            <a:headEnd/>
            <a:tailEnd/>
          </a:ln>
        </p:spPr>
      </p:cxnSp>
      <p:sp>
        <p:nvSpPr>
          <p:cNvPr id="18" name="Rectangle 17"/>
          <p:cNvSpPr/>
          <p:nvPr/>
        </p:nvSpPr>
        <p:spPr>
          <a:xfrm>
            <a:off x="0" y="1981200"/>
            <a:ext cx="3063817" cy="264798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3"/>
          <p:cNvSpPr>
            <a:spLocks noChangeArrowheads="1"/>
          </p:cNvSpPr>
          <p:nvPr/>
        </p:nvSpPr>
        <p:spPr bwMode="auto">
          <a:xfrm>
            <a:off x="247001" y="2146802"/>
            <a:ext cx="2806784" cy="1154162"/>
          </a:xfrm>
          <a:prstGeom prst="rect">
            <a:avLst/>
          </a:prstGeom>
          <a:noFill/>
          <a:ln w="9525">
            <a:noFill/>
            <a:miter lim="800000"/>
            <a:headEnd/>
            <a:tailEnd/>
          </a:ln>
        </p:spPr>
        <p:txBody>
          <a:bodyPr wrap="square">
            <a:spAutoFit/>
          </a:bodyPr>
          <a:lstStyle/>
          <a:p>
            <a:pPr marL="177800" indent="-177800">
              <a:spcAft>
                <a:spcPts val="300"/>
              </a:spcAft>
              <a:buClr>
                <a:srgbClr val="ADAF4E"/>
              </a:buClr>
              <a:buSzPct val="125000"/>
              <a:buFont typeface="Wingdings" pitchFamily="2" charset="2"/>
              <a:buChar char="§"/>
            </a:pPr>
            <a:r>
              <a:rPr lang="en-US" sz="1600" dirty="0">
                <a:solidFill>
                  <a:srgbClr val="ADAF4E"/>
                </a:solidFill>
                <a:latin typeface="Calibri" pitchFamily="34" charset="0"/>
              </a:rPr>
              <a:t>Price: </a:t>
            </a:r>
            <a:r>
              <a:rPr lang="en-US" sz="1600" dirty="0" smtClean="0">
                <a:solidFill>
                  <a:srgbClr val="ADAF4E"/>
                </a:solidFill>
                <a:latin typeface="Calibri" pitchFamily="34" charset="0"/>
              </a:rPr>
              <a:t>$2,500,000</a:t>
            </a:r>
            <a:endParaRPr lang="en-US" sz="1600" u="sng" dirty="0" smtClean="0">
              <a:solidFill>
                <a:srgbClr val="ADAF4E"/>
              </a:solidFill>
              <a:latin typeface="Calibri" pitchFamily="34" charset="0"/>
            </a:endParaRPr>
          </a:p>
          <a:p>
            <a:pPr marL="177800" indent="-177800">
              <a:spcAft>
                <a:spcPts val="300"/>
              </a:spcAft>
              <a:buClr>
                <a:srgbClr val="ADAF4E"/>
              </a:buClr>
              <a:buSzPct val="125000"/>
              <a:buFont typeface="Wingdings" pitchFamily="2" charset="2"/>
              <a:buChar char="§"/>
            </a:pPr>
            <a:r>
              <a:rPr lang="en-US" sz="1600" dirty="0" smtClean="0">
                <a:solidFill>
                  <a:srgbClr val="ADAF4E"/>
                </a:solidFill>
                <a:latin typeface="Calibri" pitchFamily="34" charset="0"/>
              </a:rPr>
              <a:t>Approx. 3,000 ft. </a:t>
            </a:r>
            <a:r>
              <a:rPr lang="en-US" sz="1600" smtClean="0">
                <a:solidFill>
                  <a:srgbClr val="ADAF4E"/>
                </a:solidFill>
                <a:latin typeface="Calibri" pitchFamily="34" charset="0"/>
              </a:rPr>
              <a:t>of frontage on SR 301</a:t>
            </a:r>
            <a:endParaRPr lang="en-US" sz="1600" dirty="0" smtClean="0">
              <a:solidFill>
                <a:srgbClr val="ADAF4E"/>
              </a:solidFill>
              <a:latin typeface="Calibri" pitchFamily="34" charset="0"/>
            </a:endParaRPr>
          </a:p>
          <a:p>
            <a:pPr marL="177800" indent="-177800">
              <a:spcAft>
                <a:spcPts val="300"/>
              </a:spcAft>
              <a:buClr>
                <a:srgbClr val="ADAF4E"/>
              </a:buClr>
              <a:buSzPct val="125000"/>
              <a:buFont typeface="Wingdings" pitchFamily="2" charset="2"/>
              <a:buChar char="§"/>
            </a:pPr>
            <a:r>
              <a:rPr lang="en-US" sz="1600" dirty="0" smtClean="0">
                <a:solidFill>
                  <a:srgbClr val="ADAF4E"/>
                </a:solidFill>
                <a:latin typeface="Calibri" pitchFamily="34" charset="0"/>
              </a:rPr>
              <a:t>Land Size: 90 +/- AC</a:t>
            </a:r>
          </a:p>
        </p:txBody>
      </p:sp>
      <p:sp>
        <p:nvSpPr>
          <p:cNvPr id="24" name="TextBox 23"/>
          <p:cNvSpPr txBox="1"/>
          <p:nvPr/>
        </p:nvSpPr>
        <p:spPr>
          <a:xfrm>
            <a:off x="228600" y="914400"/>
            <a:ext cx="1143000" cy="584775"/>
          </a:xfrm>
          <a:prstGeom prst="rect">
            <a:avLst/>
          </a:prstGeom>
          <a:noFill/>
        </p:spPr>
        <p:txBody>
          <a:bodyPr wrap="square" rtlCol="0">
            <a:spAutoFit/>
          </a:bodyPr>
          <a:lstStyle/>
          <a:p>
            <a:r>
              <a:rPr lang="en-US" sz="3200" b="1" dirty="0" smtClean="0">
                <a:latin typeface="Arial Black" pitchFamily="34" charset="0"/>
              </a:rPr>
              <a:t>FOR</a:t>
            </a:r>
            <a:endParaRPr lang="en-US" sz="3200" b="1" dirty="0">
              <a:latin typeface="Arial Black" pitchFamily="34" charset="0"/>
            </a:endParaRPr>
          </a:p>
        </p:txBody>
      </p:sp>
      <p:sp>
        <p:nvSpPr>
          <p:cNvPr id="25" name="TextBox 24"/>
          <p:cNvSpPr txBox="1"/>
          <p:nvPr/>
        </p:nvSpPr>
        <p:spPr>
          <a:xfrm>
            <a:off x="1295400" y="914400"/>
            <a:ext cx="1828800" cy="584775"/>
          </a:xfrm>
          <a:prstGeom prst="rect">
            <a:avLst/>
          </a:prstGeom>
          <a:noFill/>
        </p:spPr>
        <p:txBody>
          <a:bodyPr wrap="square" rtlCol="0">
            <a:spAutoFit/>
          </a:bodyPr>
          <a:lstStyle/>
          <a:p>
            <a:r>
              <a:rPr lang="en-US" sz="3200" b="1" dirty="0" smtClean="0">
                <a:solidFill>
                  <a:srgbClr val="ADAF4E"/>
                </a:solidFill>
                <a:latin typeface="Arial Black" pitchFamily="34" charset="0"/>
              </a:rPr>
              <a:t>SALE</a:t>
            </a:r>
            <a:endParaRPr lang="en-US" sz="3200" b="1" dirty="0">
              <a:solidFill>
                <a:srgbClr val="ADAF4E"/>
              </a:solidFill>
              <a:latin typeface="Arial Black" pitchFamily="34" charset="0"/>
            </a:endParaRPr>
          </a:p>
        </p:txBody>
      </p:sp>
      <p:sp>
        <p:nvSpPr>
          <p:cNvPr id="2" name="TextBox 1"/>
          <p:cNvSpPr txBox="1"/>
          <p:nvPr/>
        </p:nvSpPr>
        <p:spPr>
          <a:xfrm>
            <a:off x="3429000" y="4621767"/>
            <a:ext cx="2946566" cy="369332"/>
          </a:xfrm>
          <a:prstGeom prst="rect">
            <a:avLst/>
          </a:prstGeom>
          <a:solidFill>
            <a:schemeClr val="bg1">
              <a:lumMod val="95000"/>
            </a:schemeClr>
          </a:solidFill>
        </p:spPr>
        <p:txBody>
          <a:bodyPr wrap="square" rtlCol="0">
            <a:spAutoFit/>
          </a:bodyPr>
          <a:lstStyle/>
          <a:p>
            <a:endParaRPr lang="en-US" dirty="0"/>
          </a:p>
        </p:txBody>
      </p:sp>
      <p:sp>
        <p:nvSpPr>
          <p:cNvPr id="5" name="TextBox 4"/>
          <p:cNvSpPr txBox="1"/>
          <p:nvPr/>
        </p:nvSpPr>
        <p:spPr>
          <a:xfrm>
            <a:off x="3264347" y="4795897"/>
            <a:ext cx="3441253" cy="2062103"/>
          </a:xfrm>
          <a:prstGeom prst="rect">
            <a:avLst/>
          </a:prstGeom>
          <a:noFill/>
        </p:spPr>
        <p:txBody>
          <a:bodyPr wrap="square" rtlCol="0">
            <a:spAutoFit/>
          </a:bodyPr>
          <a:lstStyle/>
          <a:p>
            <a:r>
              <a:rPr lang="en-US" sz="1600" b="1" dirty="0" smtClean="0"/>
              <a:t>Features:</a:t>
            </a:r>
          </a:p>
          <a:p>
            <a:r>
              <a:rPr lang="en-US" sz="1600" dirty="0" smtClean="0"/>
              <a:t>Highly visible property with approx. 3,000 ft. of road frontage and is located just two miles south of Callahan FL. This land has endless development opportunities including residential</a:t>
            </a:r>
            <a:r>
              <a:rPr lang="en-US" sz="1600" dirty="0"/>
              <a:t> </a:t>
            </a:r>
            <a:r>
              <a:rPr lang="en-US" sz="1600" dirty="0" smtClean="0"/>
              <a:t>tracts or and RV Park.</a:t>
            </a:r>
          </a:p>
          <a:p>
            <a:endParaRPr lang="en-US" sz="1600" b="1" dirty="0" smtClean="0"/>
          </a:p>
        </p:txBody>
      </p:sp>
      <p:grpSp>
        <p:nvGrpSpPr>
          <p:cNvPr id="3" name="Group 2"/>
          <p:cNvGrpSpPr/>
          <p:nvPr/>
        </p:nvGrpSpPr>
        <p:grpSpPr>
          <a:xfrm rot="14935781">
            <a:off x="582291" y="5228860"/>
            <a:ext cx="743065" cy="369831"/>
            <a:chOff x="5410881" y="3219935"/>
            <a:chExt cx="743065" cy="369831"/>
          </a:xfrm>
        </p:grpSpPr>
        <p:sp>
          <p:nvSpPr>
            <p:cNvPr id="21" name="Right Arrow 20"/>
            <p:cNvSpPr/>
            <p:nvPr/>
          </p:nvSpPr>
          <p:spPr>
            <a:xfrm rot="8573553">
              <a:off x="5410881" y="3241423"/>
              <a:ext cx="711200" cy="348343"/>
            </a:xfrm>
            <a:prstGeom prst="rightArrow">
              <a:avLst/>
            </a:prstGeom>
            <a:solidFill>
              <a:srgbClr val="009541"/>
            </a:solidFill>
            <a:ln>
              <a:solidFill>
                <a:schemeClr val="tx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8459720">
              <a:off x="5482647" y="3219935"/>
              <a:ext cx="671299" cy="276999"/>
            </a:xfrm>
            <a:prstGeom prst="rect">
              <a:avLst/>
            </a:prstGeom>
            <a:noFill/>
          </p:spPr>
          <p:txBody>
            <a:bodyPr wrap="square" rtlCol="0">
              <a:spAutoFit/>
            </a:bodyPr>
            <a:lstStyle/>
            <a:p>
              <a:r>
                <a:rPr lang="en-US" sz="1200" b="1" dirty="0" smtClean="0">
                  <a:solidFill>
                    <a:schemeClr val="bg1"/>
                  </a:solidFill>
                  <a:effectLst>
                    <a:outerShdw blurRad="38100" dist="38100" dir="2700000" algn="tl">
                      <a:srgbClr val="000000">
                        <a:alpha val="43137"/>
                      </a:srgbClr>
                    </a:outerShdw>
                  </a:effectLst>
                </a:rPr>
                <a:t>Subject</a:t>
              </a:r>
              <a:endParaRPr lang="en-US" sz="1200" b="1" dirty="0">
                <a:solidFill>
                  <a:schemeClr val="bg1"/>
                </a:solidFill>
                <a:effectLst>
                  <a:outerShdw blurRad="38100" dist="38100" dir="2700000" algn="tl">
                    <a:srgbClr val="000000">
                      <a:alpha val="43137"/>
                    </a:srgbClr>
                  </a:outerShdw>
                </a:effectLst>
              </a:endParaRPr>
            </a:p>
          </p:txBody>
        </p:sp>
      </p:grpSp>
      <p:sp>
        <p:nvSpPr>
          <p:cNvPr id="27" name="TextBox 26"/>
          <p:cNvSpPr txBox="1"/>
          <p:nvPr/>
        </p:nvSpPr>
        <p:spPr>
          <a:xfrm>
            <a:off x="38100" y="7373414"/>
            <a:ext cx="6781800" cy="1077218"/>
          </a:xfrm>
          <a:prstGeom prst="rect">
            <a:avLst/>
          </a:prstGeom>
          <a:noFill/>
        </p:spPr>
        <p:txBody>
          <a:bodyPr wrap="square" rtlCol="0">
            <a:spAutoFit/>
          </a:bodyPr>
          <a:lstStyle/>
          <a:p>
            <a:r>
              <a:rPr lang="en-US" sz="1600" dirty="0" smtClean="0">
                <a:solidFill>
                  <a:srgbClr val="ADAF4E"/>
                </a:solidFill>
              </a:rPr>
              <a:t>Tom </a:t>
            </a:r>
            <a:r>
              <a:rPr lang="en-US" sz="1600" dirty="0" err="1" smtClean="0">
                <a:solidFill>
                  <a:srgbClr val="ADAF4E"/>
                </a:solidFill>
              </a:rPr>
              <a:t>Gonseth</a:t>
            </a:r>
            <a:r>
              <a:rPr lang="en-US" sz="1600" dirty="0" smtClean="0">
                <a:solidFill>
                  <a:srgbClr val="ADAF4E"/>
                </a:solidFill>
              </a:rPr>
              <a:t>			Phone: (904) 280-4444</a:t>
            </a:r>
          </a:p>
          <a:p>
            <a:r>
              <a:rPr lang="en-US" sz="1600" dirty="0" smtClean="0">
                <a:solidFill>
                  <a:srgbClr val="ADAF4E"/>
                </a:solidFill>
              </a:rPr>
              <a:t>Gonseth@killasheeinv.com		Cell: (904) 571-1790</a:t>
            </a:r>
          </a:p>
          <a:p>
            <a:r>
              <a:rPr lang="en-US" sz="1600" dirty="0" smtClean="0">
                <a:solidFill>
                  <a:srgbClr val="ADAF4E"/>
                </a:solidFill>
              </a:rPr>
              <a:t>228 Canal Boulevard, Suite 4		Fax: (904) 280-4400</a:t>
            </a:r>
          </a:p>
          <a:p>
            <a:r>
              <a:rPr lang="en-US" sz="1600" dirty="0" smtClean="0">
                <a:solidFill>
                  <a:srgbClr val="ADAF4E"/>
                </a:solidFill>
              </a:rPr>
              <a:t>Ponte Vedra Beach, FL 32082		Website: www.killasheeinv.com</a:t>
            </a:r>
            <a:endParaRPr lang="en-US" sz="1600" dirty="0">
              <a:solidFill>
                <a:srgbClr val="ADAF4E"/>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1" y="1981199"/>
            <a:ext cx="3352800" cy="264056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16200000">
            <a:off x="2552700" y="4838700"/>
            <a:ext cx="83058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8915400"/>
            <a:ext cx="66294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0" y="838200"/>
            <a:ext cx="6534150" cy="8077200"/>
          </a:xfrm>
          <a:custGeom>
            <a:avLst/>
            <a:gdLst>
              <a:gd name="connsiteX0" fmla="*/ 6534150 w 6534150"/>
              <a:gd name="connsiteY0" fmla="*/ 0 h 8077200"/>
              <a:gd name="connsiteX1" fmla="*/ 6534150 w 6534150"/>
              <a:gd name="connsiteY1" fmla="*/ 8077200 h 8077200"/>
              <a:gd name="connsiteX2" fmla="*/ 0 w 6534150"/>
              <a:gd name="connsiteY2" fmla="*/ 8077200 h 8077200"/>
              <a:gd name="connsiteX3" fmla="*/ 0 w 6534150"/>
              <a:gd name="connsiteY3" fmla="*/ 8077200 h 8077200"/>
            </a:gdLst>
            <a:ahLst/>
            <a:cxnLst>
              <a:cxn ang="0">
                <a:pos x="connsiteX0" y="connsiteY0"/>
              </a:cxn>
              <a:cxn ang="0">
                <a:pos x="connsiteX1" y="connsiteY1"/>
              </a:cxn>
              <a:cxn ang="0">
                <a:pos x="connsiteX2" y="connsiteY2"/>
              </a:cxn>
              <a:cxn ang="0">
                <a:pos x="connsiteX3" y="connsiteY3"/>
              </a:cxn>
            </a:cxnLst>
            <a:rect l="l" t="t" r="r" b="b"/>
            <a:pathLst>
              <a:path w="6534150" h="8077200">
                <a:moveTo>
                  <a:pt x="6534150" y="0"/>
                </a:moveTo>
                <a:lnTo>
                  <a:pt x="6534150" y="8077200"/>
                </a:lnTo>
                <a:lnTo>
                  <a:pt x="0" y="8077200"/>
                </a:lnTo>
                <a:lnTo>
                  <a:pt x="0" y="8077200"/>
                </a:lnTo>
              </a:path>
            </a:pathLst>
          </a:custGeom>
          <a:ln w="63500">
            <a:solidFill>
              <a:srgbClr val="ADAF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Picture 11"/>
          <p:cNvPicPr/>
          <p:nvPr/>
        </p:nvPicPr>
        <p:blipFill>
          <a:blip r:embed="rId2" cstate="print"/>
          <a:srcRect/>
          <a:stretch>
            <a:fillRect/>
          </a:stretch>
        </p:blipFill>
        <p:spPr bwMode="auto">
          <a:xfrm>
            <a:off x="0" y="0"/>
            <a:ext cx="6858000" cy="838200"/>
          </a:xfrm>
          <a:prstGeom prst="rect">
            <a:avLst/>
          </a:prstGeom>
          <a:noFill/>
          <a:ln w="9525">
            <a:noFill/>
            <a:miter lim="800000"/>
            <a:headEnd/>
            <a:tailEnd/>
          </a:ln>
        </p:spPr>
      </p:pic>
      <p:cxnSp>
        <p:nvCxnSpPr>
          <p:cNvPr id="13" name="AutoShape 4"/>
          <p:cNvCxnSpPr>
            <a:cxnSpLocks noChangeShapeType="1"/>
          </p:cNvCxnSpPr>
          <p:nvPr/>
        </p:nvCxnSpPr>
        <p:spPr bwMode="auto">
          <a:xfrm>
            <a:off x="0" y="838201"/>
            <a:ext cx="6858000" cy="1588"/>
          </a:xfrm>
          <a:prstGeom prst="straightConnector1">
            <a:avLst/>
          </a:prstGeom>
          <a:noFill/>
          <a:ln w="63500">
            <a:solidFill>
              <a:srgbClr val="ADAF4E"/>
            </a:solidFill>
            <a:round/>
            <a:headEnd/>
            <a:tailEnd/>
          </a:ln>
        </p:spPr>
      </p:cxnSp>
      <p:sp>
        <p:nvSpPr>
          <p:cNvPr id="21" name="TextBox 20"/>
          <p:cNvSpPr txBox="1"/>
          <p:nvPr/>
        </p:nvSpPr>
        <p:spPr>
          <a:xfrm>
            <a:off x="0" y="8458202"/>
            <a:ext cx="6477000" cy="461665"/>
          </a:xfrm>
          <a:prstGeom prst="rect">
            <a:avLst/>
          </a:prstGeom>
          <a:noFill/>
        </p:spPr>
        <p:txBody>
          <a:bodyPr wrap="square" rtlCol="0">
            <a:spAutoFit/>
          </a:bodyPr>
          <a:lstStyle/>
          <a:p>
            <a:r>
              <a:rPr lang="en-US" sz="800" dirty="0" smtClean="0"/>
              <a:t>Although all information furnished regarding for sale, rental or financing is from sources deemed reliable, such information has not been verified and no express representation is made nor is any to be implied as to the accuracy thereof and is submitted subject to errors, omissions, changes of price,  rental or other conditions, prior to assignment, of contract, sale, lease or financing or withdrawal without notice.</a:t>
            </a:r>
            <a:endParaRPr lang="en-US" sz="8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19841" y="1078181"/>
            <a:ext cx="5676900" cy="37719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460" y="4876800"/>
            <a:ext cx="5640282" cy="35433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6858000" cy="9144000"/>
            <a:chOff x="0" y="0"/>
            <a:chExt cx="6858000" cy="9144000"/>
          </a:xfrm>
        </p:grpSpPr>
        <p:pic>
          <p:nvPicPr>
            <p:cNvPr id="2" name="Picture 1"/>
            <p:cNvPicPr/>
            <p:nvPr/>
          </p:nvPicPr>
          <p:blipFill>
            <a:blip r:embed="rId2" cstate="print"/>
            <a:srcRect/>
            <a:stretch>
              <a:fillRect/>
            </a:stretch>
          </p:blipFill>
          <p:spPr bwMode="auto">
            <a:xfrm>
              <a:off x="0" y="0"/>
              <a:ext cx="6858000" cy="838200"/>
            </a:xfrm>
            <a:prstGeom prst="rect">
              <a:avLst/>
            </a:prstGeom>
            <a:noFill/>
            <a:ln w="9525">
              <a:solidFill>
                <a:schemeClr val="tx1"/>
              </a:solidFill>
              <a:miter lim="800000"/>
              <a:headEnd/>
              <a:tailEnd/>
            </a:ln>
          </p:spPr>
        </p:pic>
        <p:sp>
          <p:nvSpPr>
            <p:cNvPr id="3" name="Rectangle 2"/>
            <p:cNvSpPr/>
            <p:nvPr/>
          </p:nvSpPr>
          <p:spPr>
            <a:xfrm rot="16200000">
              <a:off x="2552700" y="4838700"/>
              <a:ext cx="83058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8915400"/>
              <a:ext cx="66294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5777" y="1952623"/>
              <a:ext cx="7696202" cy="5772151"/>
            </a:xfrm>
            <a:prstGeom prst="rect">
              <a:avLst/>
            </a:prstGeom>
          </p:spPr>
        </p:pic>
      </p:grpSp>
    </p:spTree>
    <p:extLst>
      <p:ext uri="{BB962C8B-B14F-4D97-AF65-F5344CB8AC3E}">
        <p14:creationId xmlns:p14="http://schemas.microsoft.com/office/powerpoint/2010/main" val="2035225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6858000" cy="9144000"/>
            <a:chOff x="0" y="0"/>
            <a:chExt cx="6858000" cy="9144000"/>
          </a:xfrm>
        </p:grpSpPr>
        <p:pic>
          <p:nvPicPr>
            <p:cNvPr id="3" name="Picture 2"/>
            <p:cNvPicPr/>
            <p:nvPr/>
          </p:nvPicPr>
          <p:blipFill>
            <a:blip r:embed="rId2" cstate="print"/>
            <a:srcRect/>
            <a:stretch>
              <a:fillRect/>
            </a:stretch>
          </p:blipFill>
          <p:spPr bwMode="auto">
            <a:xfrm>
              <a:off x="0" y="0"/>
              <a:ext cx="6858000" cy="838200"/>
            </a:xfrm>
            <a:prstGeom prst="rect">
              <a:avLst/>
            </a:prstGeom>
            <a:noFill/>
            <a:ln w="9525">
              <a:solidFill>
                <a:schemeClr val="tx1"/>
              </a:solidFill>
              <a:miter lim="800000"/>
              <a:headEnd/>
              <a:tailEnd/>
            </a:ln>
          </p:spPr>
        </p:pic>
        <p:sp>
          <p:nvSpPr>
            <p:cNvPr id="4" name="Rectangle 3"/>
            <p:cNvSpPr/>
            <p:nvPr/>
          </p:nvSpPr>
          <p:spPr>
            <a:xfrm rot="16200000">
              <a:off x="2552700" y="4838700"/>
              <a:ext cx="83058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8915400"/>
              <a:ext cx="66294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214" t="6666" b="5916"/>
          <a:stretch/>
        </p:blipFill>
        <p:spPr bwMode="auto">
          <a:xfrm>
            <a:off x="304800" y="914401"/>
            <a:ext cx="5925086"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203" b="4091"/>
          <a:stretch/>
        </p:blipFill>
        <p:spPr bwMode="auto">
          <a:xfrm>
            <a:off x="304800" y="4901539"/>
            <a:ext cx="5943600" cy="3785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eft Arrow 8"/>
          <p:cNvSpPr/>
          <p:nvPr/>
        </p:nvSpPr>
        <p:spPr>
          <a:xfrm>
            <a:off x="914400" y="5486400"/>
            <a:ext cx="1447800" cy="533399"/>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900" cmpd="sng">
                <a:solidFill>
                  <a:srgbClr val="FFFF00">
                    <a:alpha val="55000"/>
                  </a:srgbClr>
                </a:solidFill>
                <a:prstDash val="solid"/>
              </a:ln>
              <a:solidFill>
                <a:schemeClr val="bg1"/>
              </a:solidFill>
              <a:effectLst>
                <a:innerShdw blurRad="101600" dist="76200" dir="5400000">
                  <a:schemeClr val="accent1">
                    <a:satMod val="190000"/>
                    <a:tint val="100000"/>
                    <a:alpha val="74000"/>
                  </a:schemeClr>
                </a:innerShdw>
              </a:effectLst>
            </a:endParaRPr>
          </a:p>
        </p:txBody>
      </p:sp>
      <p:sp>
        <p:nvSpPr>
          <p:cNvPr id="10" name="TextBox 9"/>
          <p:cNvSpPr txBox="1"/>
          <p:nvPr/>
        </p:nvSpPr>
        <p:spPr>
          <a:xfrm>
            <a:off x="1219200" y="5568433"/>
            <a:ext cx="1371600" cy="369332"/>
          </a:xfrm>
          <a:prstGeom prst="rect">
            <a:avLst/>
          </a:prstGeom>
          <a:noFill/>
        </p:spPr>
        <p:txBody>
          <a:bodyPr wrap="square" rtlCol="0">
            <a:spAutoFit/>
          </a:bodyPr>
          <a:lstStyle/>
          <a:p>
            <a:r>
              <a:rPr lang="en-US" dirty="0" smtClean="0">
                <a:solidFill>
                  <a:schemeClr val="bg1"/>
                </a:solidFill>
              </a:rPr>
              <a:t>Property</a:t>
            </a:r>
            <a:endParaRPr lang="en-US" dirty="0">
              <a:solidFill>
                <a:schemeClr val="bg1"/>
              </a:solidFill>
            </a:endParaRPr>
          </a:p>
        </p:txBody>
      </p:sp>
    </p:spTree>
    <p:extLst>
      <p:ext uri="{BB962C8B-B14F-4D97-AF65-F5344CB8AC3E}">
        <p14:creationId xmlns:p14="http://schemas.microsoft.com/office/powerpoint/2010/main" val="3299034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0"/>
            <a:ext cx="6858000" cy="9144000"/>
            <a:chOff x="0" y="0"/>
            <a:chExt cx="6858000" cy="9144000"/>
          </a:xfrm>
        </p:grpSpPr>
        <p:sp>
          <p:nvSpPr>
            <p:cNvPr id="12" name="Rectangle 2"/>
            <p:cNvSpPr/>
            <p:nvPr/>
          </p:nvSpPr>
          <p:spPr>
            <a:xfrm rot="16200000">
              <a:off x="2247900" y="4533900"/>
              <a:ext cx="89154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66800" y="0"/>
              <a:ext cx="57912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066800" y="228600"/>
              <a:ext cx="5486400" cy="8915400"/>
            </a:xfrm>
            <a:custGeom>
              <a:avLst/>
              <a:gdLst>
                <a:gd name="connsiteX0" fmla="*/ 0 w 5505450"/>
                <a:gd name="connsiteY0" fmla="*/ 0 h 8934450"/>
                <a:gd name="connsiteX1" fmla="*/ 5486400 w 5505450"/>
                <a:gd name="connsiteY1" fmla="*/ 0 h 8934450"/>
                <a:gd name="connsiteX2" fmla="*/ 5505450 w 5505450"/>
                <a:gd name="connsiteY2" fmla="*/ 8934450 h 8934450"/>
                <a:gd name="connsiteX3" fmla="*/ 5486400 w 5505450"/>
                <a:gd name="connsiteY3" fmla="*/ 8915400 h 8934450"/>
              </a:gdLst>
              <a:ahLst/>
              <a:cxnLst>
                <a:cxn ang="0">
                  <a:pos x="connsiteX0" y="connsiteY0"/>
                </a:cxn>
                <a:cxn ang="0">
                  <a:pos x="connsiteX1" y="connsiteY1"/>
                </a:cxn>
                <a:cxn ang="0">
                  <a:pos x="connsiteX2" y="connsiteY2"/>
                </a:cxn>
                <a:cxn ang="0">
                  <a:pos x="connsiteX3" y="connsiteY3"/>
                </a:cxn>
              </a:cxnLst>
              <a:rect l="l" t="t" r="r" b="b"/>
              <a:pathLst>
                <a:path w="5505450" h="8934450">
                  <a:moveTo>
                    <a:pt x="0" y="0"/>
                  </a:moveTo>
                  <a:lnTo>
                    <a:pt x="5486400" y="0"/>
                  </a:lnTo>
                  <a:lnTo>
                    <a:pt x="5505450" y="8934450"/>
                  </a:lnTo>
                  <a:lnTo>
                    <a:pt x="5486400" y="8915400"/>
                  </a:lnTo>
                </a:path>
              </a:pathLst>
            </a:custGeom>
            <a:ln w="63500">
              <a:solidFill>
                <a:srgbClr val="ADAF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14"/>
            <p:cNvPicPr/>
            <p:nvPr/>
          </p:nvPicPr>
          <p:blipFill>
            <a:blip r:embed="rId2" cstate="print"/>
            <a:srcRect/>
            <a:stretch>
              <a:fillRect/>
            </a:stretch>
          </p:blipFill>
          <p:spPr bwMode="auto">
            <a:xfrm rot="16200000">
              <a:off x="-4076700" y="4076700"/>
              <a:ext cx="9144000" cy="990600"/>
            </a:xfrm>
            <a:prstGeom prst="rect">
              <a:avLst/>
            </a:prstGeom>
            <a:noFill/>
            <a:ln w="9525">
              <a:noFill/>
              <a:miter lim="800000"/>
              <a:headEnd/>
              <a:tailEnd/>
            </a:ln>
          </p:spPr>
        </p:pic>
        <p:cxnSp>
          <p:nvCxnSpPr>
            <p:cNvPr id="16" name="AutoShape 4"/>
            <p:cNvCxnSpPr>
              <a:cxnSpLocks noChangeShapeType="1"/>
            </p:cNvCxnSpPr>
            <p:nvPr/>
          </p:nvCxnSpPr>
          <p:spPr bwMode="auto">
            <a:xfrm rot="5400000" flipH="1" flipV="1">
              <a:off x="-3504406" y="4571206"/>
              <a:ext cx="9143206" cy="794"/>
            </a:xfrm>
            <a:prstGeom prst="straightConnector1">
              <a:avLst/>
            </a:prstGeom>
            <a:noFill/>
            <a:ln w="63500">
              <a:solidFill>
                <a:srgbClr val="ADAF4E"/>
              </a:solidFill>
              <a:round/>
              <a:headEnd/>
              <a:tailEnd/>
            </a:ln>
          </p:spPr>
        </p:cxn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58501" y="2127502"/>
            <a:ext cx="7315200" cy="5346198"/>
          </a:xfrm>
          <a:prstGeom prst="rect">
            <a:avLst/>
          </a:prstGeom>
        </p:spPr>
      </p:pic>
    </p:spTree>
    <p:extLst>
      <p:ext uri="{BB962C8B-B14F-4D97-AF65-F5344CB8AC3E}">
        <p14:creationId xmlns:p14="http://schemas.microsoft.com/office/powerpoint/2010/main" val="2503782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4661</TotalTime>
  <Words>237</Words>
  <Application>Microsoft Office PowerPoint</Application>
  <PresentationFormat>On-screen Show (4:3)</PresentationFormat>
  <Paragraphs>20</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 Farrell</dc:creator>
  <cp:lastModifiedBy>Killashee</cp:lastModifiedBy>
  <cp:revision>62</cp:revision>
  <cp:lastPrinted>2015-05-06T16:25:31Z</cp:lastPrinted>
  <dcterms:created xsi:type="dcterms:W3CDTF">2010-07-30T13:35:10Z</dcterms:created>
  <dcterms:modified xsi:type="dcterms:W3CDTF">2016-07-01T16:03:19Z</dcterms:modified>
</cp:coreProperties>
</file>